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84" r:id="rId3"/>
    <p:sldId id="272" r:id="rId4"/>
    <p:sldId id="281" r:id="rId5"/>
    <p:sldId id="259" r:id="rId6"/>
    <p:sldId id="260" r:id="rId7"/>
    <p:sldId id="282" r:id="rId8"/>
    <p:sldId id="261" r:id="rId9"/>
    <p:sldId id="262" r:id="rId10"/>
    <p:sldId id="285" r:id="rId11"/>
    <p:sldId id="264" r:id="rId12"/>
    <p:sldId id="273" r:id="rId13"/>
    <p:sldId id="276" r:id="rId14"/>
    <p:sldId id="287" r:id="rId15"/>
    <p:sldId id="291" r:id="rId16"/>
    <p:sldId id="290" r:id="rId17"/>
    <p:sldId id="289" r:id="rId18"/>
    <p:sldId id="288" r:id="rId19"/>
    <p:sldId id="278" r:id="rId20"/>
    <p:sldId id="279" r:id="rId21"/>
    <p:sldId id="283" r:id="rId22"/>
    <p:sldId id="27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94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35CB5-E2F9-47E8-9793-A25F86A4563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2F15E24-C157-48DA-BBA1-C85AB7F2CB61}">
      <dgm:prSet/>
      <dgm:spPr/>
      <dgm:t>
        <a:bodyPr/>
        <a:lstStyle/>
        <a:p>
          <a:pPr rtl="0"/>
          <a:r>
            <a:rPr lang="de-DE" dirty="0"/>
            <a:t>Wasser</a:t>
          </a:r>
        </a:p>
      </dgm:t>
    </dgm:pt>
    <dgm:pt modelId="{594F14A7-8B2B-443E-8209-F47EF0012DE0}" type="parTrans" cxnId="{DA27E635-4718-47C0-8E26-6861870710C1}">
      <dgm:prSet/>
      <dgm:spPr/>
      <dgm:t>
        <a:bodyPr/>
        <a:lstStyle/>
        <a:p>
          <a:endParaRPr lang="de-DE"/>
        </a:p>
      </dgm:t>
    </dgm:pt>
    <dgm:pt modelId="{154E55A8-E156-46A0-8BFC-D56750EBCB5E}" type="sibTrans" cxnId="{DA27E635-4718-47C0-8E26-6861870710C1}">
      <dgm:prSet/>
      <dgm:spPr/>
      <dgm:t>
        <a:bodyPr/>
        <a:lstStyle/>
        <a:p>
          <a:endParaRPr lang="de-DE"/>
        </a:p>
      </dgm:t>
    </dgm:pt>
    <dgm:pt modelId="{4F4C62BE-6D4B-4406-8049-FFBB3C3014A4}">
      <dgm:prSet/>
      <dgm:spPr/>
      <dgm:t>
        <a:bodyPr/>
        <a:lstStyle/>
        <a:p>
          <a:pPr rtl="0"/>
          <a:r>
            <a:rPr lang="de-DE" dirty="0"/>
            <a:t>Schaum (Schwer-; Mittel-; Leichtschaum)</a:t>
          </a:r>
        </a:p>
      </dgm:t>
    </dgm:pt>
    <dgm:pt modelId="{884E6123-2139-45E2-82FB-371F499DA3AB}" type="parTrans" cxnId="{892F58D1-A328-494A-AA90-68D902F98196}">
      <dgm:prSet/>
      <dgm:spPr/>
      <dgm:t>
        <a:bodyPr/>
        <a:lstStyle/>
        <a:p>
          <a:endParaRPr lang="de-DE"/>
        </a:p>
      </dgm:t>
    </dgm:pt>
    <dgm:pt modelId="{81888009-10DE-4E72-BBC7-9CDA1E8461F2}" type="sibTrans" cxnId="{892F58D1-A328-494A-AA90-68D902F98196}">
      <dgm:prSet/>
      <dgm:spPr/>
      <dgm:t>
        <a:bodyPr/>
        <a:lstStyle/>
        <a:p>
          <a:endParaRPr lang="de-DE"/>
        </a:p>
      </dgm:t>
    </dgm:pt>
    <dgm:pt modelId="{F4663E1B-FED0-476B-8CE1-07015C67C18F}">
      <dgm:prSet/>
      <dgm:spPr/>
      <dgm:t>
        <a:bodyPr/>
        <a:lstStyle/>
        <a:p>
          <a:pPr rtl="0"/>
          <a:r>
            <a:rPr lang="de-DE" dirty="0"/>
            <a:t>Löschpulver (oft in Feuerlöscher, Brandklassen abhängig)</a:t>
          </a:r>
        </a:p>
      </dgm:t>
    </dgm:pt>
    <dgm:pt modelId="{CEBACECA-740D-4E58-9745-991D728C7EC7}" type="parTrans" cxnId="{30C8184E-1539-4B39-A16A-93902550D208}">
      <dgm:prSet/>
      <dgm:spPr/>
      <dgm:t>
        <a:bodyPr/>
        <a:lstStyle/>
        <a:p>
          <a:endParaRPr lang="de-DE"/>
        </a:p>
      </dgm:t>
    </dgm:pt>
    <dgm:pt modelId="{D9F5C29A-75EA-4177-9131-6E70D6C813A3}" type="sibTrans" cxnId="{30C8184E-1539-4B39-A16A-93902550D208}">
      <dgm:prSet/>
      <dgm:spPr/>
      <dgm:t>
        <a:bodyPr/>
        <a:lstStyle/>
        <a:p>
          <a:endParaRPr lang="de-DE"/>
        </a:p>
      </dgm:t>
    </dgm:pt>
    <dgm:pt modelId="{78DF86E9-138C-4568-B539-AB257F05D66D}">
      <dgm:prSet/>
      <dgm:spPr/>
      <dgm:t>
        <a:bodyPr/>
        <a:lstStyle/>
        <a:p>
          <a:pPr rtl="0"/>
          <a:r>
            <a:rPr lang="de-DE" dirty="0"/>
            <a:t>Gas (z.B. Kohlendioxid - CO2)</a:t>
          </a:r>
        </a:p>
      </dgm:t>
    </dgm:pt>
    <dgm:pt modelId="{3B5410DC-4B4E-44B9-A5C7-57DB5D77A550}" type="parTrans" cxnId="{23C4BA62-667A-4181-8822-AB3C9F0A572D}">
      <dgm:prSet/>
      <dgm:spPr/>
      <dgm:t>
        <a:bodyPr/>
        <a:lstStyle/>
        <a:p>
          <a:endParaRPr lang="de-DE"/>
        </a:p>
      </dgm:t>
    </dgm:pt>
    <dgm:pt modelId="{743E01B4-4CE4-40C8-8E2A-5C3C86FAB829}" type="sibTrans" cxnId="{23C4BA62-667A-4181-8822-AB3C9F0A572D}">
      <dgm:prSet/>
      <dgm:spPr/>
      <dgm:t>
        <a:bodyPr/>
        <a:lstStyle/>
        <a:p>
          <a:endParaRPr lang="de-DE"/>
        </a:p>
      </dgm:t>
    </dgm:pt>
    <dgm:pt modelId="{B857F0D9-46C7-418A-87FE-49337F3B9F71}">
      <dgm:prSet/>
      <dgm:spPr/>
      <dgm:t>
        <a:bodyPr/>
        <a:lstStyle/>
        <a:p>
          <a:pPr rtl="0"/>
          <a:r>
            <a:rPr lang="de-DE" dirty="0"/>
            <a:t>Sonstige Löschmittel z.B. Sand, Löschdecke</a:t>
          </a:r>
        </a:p>
      </dgm:t>
    </dgm:pt>
    <dgm:pt modelId="{24349ACC-DF2F-449D-ACCF-5FD035A6FBB5}" type="parTrans" cxnId="{596C5147-20F2-4CA2-9E43-DB16E5F02251}">
      <dgm:prSet/>
      <dgm:spPr/>
      <dgm:t>
        <a:bodyPr/>
        <a:lstStyle/>
        <a:p>
          <a:endParaRPr lang="de-DE"/>
        </a:p>
      </dgm:t>
    </dgm:pt>
    <dgm:pt modelId="{CB3A9D14-1D01-4B1C-862A-44C058CE9CB8}" type="sibTrans" cxnId="{596C5147-20F2-4CA2-9E43-DB16E5F02251}">
      <dgm:prSet/>
      <dgm:spPr/>
      <dgm:t>
        <a:bodyPr/>
        <a:lstStyle/>
        <a:p>
          <a:endParaRPr lang="de-DE"/>
        </a:p>
      </dgm:t>
    </dgm:pt>
    <dgm:pt modelId="{E159E243-4FE3-42AF-89D9-32B45D23FB2C}" type="pres">
      <dgm:prSet presAssocID="{71535CB5-E2F9-47E8-9793-A25F86A4563C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de-DE"/>
        </a:p>
      </dgm:t>
    </dgm:pt>
    <dgm:pt modelId="{66CC210D-199A-4649-8964-6353B1528A4B}" type="pres">
      <dgm:prSet presAssocID="{52F15E24-C157-48DA-BBA1-C85AB7F2CB61}" presName="parTx1" presStyleLbl="node1" presStyleIdx="0" presStyleCnt="5"/>
      <dgm:spPr/>
      <dgm:t>
        <a:bodyPr/>
        <a:lstStyle/>
        <a:p>
          <a:endParaRPr lang="de-DE"/>
        </a:p>
      </dgm:t>
    </dgm:pt>
    <dgm:pt modelId="{2FE33006-5118-41B5-9B24-521609526B9C}" type="pres">
      <dgm:prSet presAssocID="{4F4C62BE-6D4B-4406-8049-FFBB3C3014A4}" presName="parTx2" presStyleLbl="node1" presStyleIdx="1" presStyleCnt="5"/>
      <dgm:spPr/>
      <dgm:t>
        <a:bodyPr/>
        <a:lstStyle/>
        <a:p>
          <a:endParaRPr lang="de-DE"/>
        </a:p>
      </dgm:t>
    </dgm:pt>
    <dgm:pt modelId="{493F69C2-8ECC-4B0F-BEE4-B20BD8A7C9B2}" type="pres">
      <dgm:prSet presAssocID="{F4663E1B-FED0-476B-8CE1-07015C67C18F}" presName="parTx3" presStyleLbl="node1" presStyleIdx="2" presStyleCnt="5"/>
      <dgm:spPr/>
      <dgm:t>
        <a:bodyPr/>
        <a:lstStyle/>
        <a:p>
          <a:endParaRPr lang="de-DE"/>
        </a:p>
      </dgm:t>
    </dgm:pt>
    <dgm:pt modelId="{CA8E882D-FE12-440B-B96D-900C443AE4BE}" type="pres">
      <dgm:prSet presAssocID="{78DF86E9-138C-4568-B539-AB257F05D66D}" presName="parTx4" presStyleLbl="node1" presStyleIdx="3" presStyleCnt="5"/>
      <dgm:spPr/>
      <dgm:t>
        <a:bodyPr/>
        <a:lstStyle/>
        <a:p>
          <a:endParaRPr lang="de-DE"/>
        </a:p>
      </dgm:t>
    </dgm:pt>
    <dgm:pt modelId="{9C094B81-2998-4B9E-B62E-0F43191288B4}" type="pres">
      <dgm:prSet presAssocID="{B857F0D9-46C7-418A-87FE-49337F3B9F71}" presName="parTx5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892F58D1-A328-494A-AA90-68D902F98196}" srcId="{71535CB5-E2F9-47E8-9793-A25F86A4563C}" destId="{4F4C62BE-6D4B-4406-8049-FFBB3C3014A4}" srcOrd="1" destOrd="0" parTransId="{884E6123-2139-45E2-82FB-371F499DA3AB}" sibTransId="{81888009-10DE-4E72-BBC7-9CDA1E8461F2}"/>
    <dgm:cxn modelId="{ADDBCC5A-4E1A-400B-945B-0B18451DC0C3}" type="presOf" srcId="{71535CB5-E2F9-47E8-9793-A25F86A4563C}" destId="{E159E243-4FE3-42AF-89D9-32B45D23FB2C}" srcOrd="0" destOrd="0" presId="urn:microsoft.com/office/officeart/2009/3/layout/SubStepProcess"/>
    <dgm:cxn modelId="{30C8184E-1539-4B39-A16A-93902550D208}" srcId="{71535CB5-E2F9-47E8-9793-A25F86A4563C}" destId="{F4663E1B-FED0-476B-8CE1-07015C67C18F}" srcOrd="2" destOrd="0" parTransId="{CEBACECA-740D-4E58-9745-991D728C7EC7}" sibTransId="{D9F5C29A-75EA-4177-9131-6E70D6C813A3}"/>
    <dgm:cxn modelId="{DA27E635-4718-47C0-8E26-6861870710C1}" srcId="{71535CB5-E2F9-47E8-9793-A25F86A4563C}" destId="{52F15E24-C157-48DA-BBA1-C85AB7F2CB61}" srcOrd="0" destOrd="0" parTransId="{594F14A7-8B2B-443E-8209-F47EF0012DE0}" sibTransId="{154E55A8-E156-46A0-8BFC-D56750EBCB5E}"/>
    <dgm:cxn modelId="{00C4C2C2-A2F8-446A-8537-485FADE8F3F5}" type="presOf" srcId="{F4663E1B-FED0-476B-8CE1-07015C67C18F}" destId="{493F69C2-8ECC-4B0F-BEE4-B20BD8A7C9B2}" srcOrd="0" destOrd="0" presId="urn:microsoft.com/office/officeart/2009/3/layout/SubStepProcess"/>
    <dgm:cxn modelId="{68FACC3F-EAE2-429D-B999-EAA33A8499CF}" type="presOf" srcId="{4F4C62BE-6D4B-4406-8049-FFBB3C3014A4}" destId="{2FE33006-5118-41B5-9B24-521609526B9C}" srcOrd="0" destOrd="0" presId="urn:microsoft.com/office/officeart/2009/3/layout/SubStepProcess"/>
    <dgm:cxn modelId="{23C4BA62-667A-4181-8822-AB3C9F0A572D}" srcId="{71535CB5-E2F9-47E8-9793-A25F86A4563C}" destId="{78DF86E9-138C-4568-B539-AB257F05D66D}" srcOrd="3" destOrd="0" parTransId="{3B5410DC-4B4E-44B9-A5C7-57DB5D77A550}" sibTransId="{743E01B4-4CE4-40C8-8E2A-5C3C86FAB829}"/>
    <dgm:cxn modelId="{53DA170C-0A7A-49C2-8DE2-374286FDC0A5}" type="presOf" srcId="{78DF86E9-138C-4568-B539-AB257F05D66D}" destId="{CA8E882D-FE12-440B-B96D-900C443AE4BE}" srcOrd="0" destOrd="0" presId="urn:microsoft.com/office/officeart/2009/3/layout/SubStepProcess"/>
    <dgm:cxn modelId="{82A7A926-FE5E-4B46-AF0C-30005E50FF29}" type="presOf" srcId="{B857F0D9-46C7-418A-87FE-49337F3B9F71}" destId="{9C094B81-2998-4B9E-B62E-0F43191288B4}" srcOrd="0" destOrd="0" presId="urn:microsoft.com/office/officeart/2009/3/layout/SubStepProcess"/>
    <dgm:cxn modelId="{028433BE-61B9-4141-9B4C-CF8809508A9B}" type="presOf" srcId="{52F15E24-C157-48DA-BBA1-C85AB7F2CB61}" destId="{66CC210D-199A-4649-8964-6353B1528A4B}" srcOrd="0" destOrd="0" presId="urn:microsoft.com/office/officeart/2009/3/layout/SubStepProcess"/>
    <dgm:cxn modelId="{596C5147-20F2-4CA2-9E43-DB16E5F02251}" srcId="{71535CB5-E2F9-47E8-9793-A25F86A4563C}" destId="{B857F0D9-46C7-418A-87FE-49337F3B9F71}" srcOrd="4" destOrd="0" parTransId="{24349ACC-DF2F-449D-ACCF-5FD035A6FBB5}" sibTransId="{CB3A9D14-1D01-4B1C-862A-44C058CE9CB8}"/>
    <dgm:cxn modelId="{024EA483-E55E-4994-8A8E-ED182DEFA172}" type="presParOf" srcId="{E159E243-4FE3-42AF-89D9-32B45D23FB2C}" destId="{66CC210D-199A-4649-8964-6353B1528A4B}" srcOrd="0" destOrd="0" presId="urn:microsoft.com/office/officeart/2009/3/layout/SubStepProcess"/>
    <dgm:cxn modelId="{BEE0B095-0508-475E-8F72-99A35A5BF982}" type="presParOf" srcId="{E159E243-4FE3-42AF-89D9-32B45D23FB2C}" destId="{2FE33006-5118-41B5-9B24-521609526B9C}" srcOrd="1" destOrd="0" presId="urn:microsoft.com/office/officeart/2009/3/layout/SubStepProcess"/>
    <dgm:cxn modelId="{570A64C1-74E0-497B-9228-02800B4EC5BA}" type="presParOf" srcId="{E159E243-4FE3-42AF-89D9-32B45D23FB2C}" destId="{493F69C2-8ECC-4B0F-BEE4-B20BD8A7C9B2}" srcOrd="2" destOrd="0" presId="urn:microsoft.com/office/officeart/2009/3/layout/SubStepProcess"/>
    <dgm:cxn modelId="{14C7AFBC-CC3B-4B36-99ED-A201B8845B73}" type="presParOf" srcId="{E159E243-4FE3-42AF-89D9-32B45D23FB2C}" destId="{CA8E882D-FE12-440B-B96D-900C443AE4BE}" srcOrd="3" destOrd="0" presId="urn:microsoft.com/office/officeart/2009/3/layout/SubStepProcess"/>
    <dgm:cxn modelId="{6826898E-6247-489B-B847-F368B688584B}" type="presParOf" srcId="{E159E243-4FE3-42AF-89D9-32B45D23FB2C}" destId="{9C094B81-2998-4B9E-B62E-0F43191288B4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C210D-199A-4649-8964-6353B1528A4B}">
      <dsp:nvSpPr>
        <dsp:cNvPr id="0" name=""/>
        <dsp:cNvSpPr/>
      </dsp:nvSpPr>
      <dsp:spPr>
        <a:xfrm>
          <a:off x="1283" y="1124365"/>
          <a:ext cx="2102606" cy="2102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Wasser</a:t>
          </a:r>
        </a:p>
      </dsp:txBody>
      <dsp:txXfrm>
        <a:off x="309203" y="1432285"/>
        <a:ext cx="1486766" cy="1486766"/>
      </dsp:txXfrm>
    </dsp:sp>
    <dsp:sp modelId="{2FE33006-5118-41B5-9B24-521609526B9C}">
      <dsp:nvSpPr>
        <dsp:cNvPr id="0" name=""/>
        <dsp:cNvSpPr/>
      </dsp:nvSpPr>
      <dsp:spPr>
        <a:xfrm>
          <a:off x="2103890" y="1124365"/>
          <a:ext cx="2102606" cy="2102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Schaum (Schwer-; Mittel-; Leichtschaum)</a:t>
          </a:r>
        </a:p>
      </dsp:txBody>
      <dsp:txXfrm>
        <a:off x="2411810" y="1432285"/>
        <a:ext cx="1486766" cy="1486766"/>
      </dsp:txXfrm>
    </dsp:sp>
    <dsp:sp modelId="{493F69C2-8ECC-4B0F-BEE4-B20BD8A7C9B2}">
      <dsp:nvSpPr>
        <dsp:cNvPr id="0" name=""/>
        <dsp:cNvSpPr/>
      </dsp:nvSpPr>
      <dsp:spPr>
        <a:xfrm>
          <a:off x="4206496" y="1124365"/>
          <a:ext cx="2102606" cy="2102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Löschpulver (oft in Feuerlöscher, Brandklassen abhängig)</a:t>
          </a:r>
        </a:p>
      </dsp:txBody>
      <dsp:txXfrm>
        <a:off x="4514416" y="1432285"/>
        <a:ext cx="1486766" cy="1486766"/>
      </dsp:txXfrm>
    </dsp:sp>
    <dsp:sp modelId="{CA8E882D-FE12-440B-B96D-900C443AE4BE}">
      <dsp:nvSpPr>
        <dsp:cNvPr id="0" name=""/>
        <dsp:cNvSpPr/>
      </dsp:nvSpPr>
      <dsp:spPr>
        <a:xfrm>
          <a:off x="6309103" y="1124365"/>
          <a:ext cx="2102606" cy="2102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Gas (z.B. Kohlendioxid - CO2)</a:t>
          </a:r>
        </a:p>
      </dsp:txBody>
      <dsp:txXfrm>
        <a:off x="6617023" y="1432285"/>
        <a:ext cx="1486766" cy="1486766"/>
      </dsp:txXfrm>
    </dsp:sp>
    <dsp:sp modelId="{9C094B81-2998-4B9E-B62E-0F43191288B4}">
      <dsp:nvSpPr>
        <dsp:cNvPr id="0" name=""/>
        <dsp:cNvSpPr/>
      </dsp:nvSpPr>
      <dsp:spPr>
        <a:xfrm>
          <a:off x="8411709" y="1124365"/>
          <a:ext cx="2102606" cy="21026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/>
            <a:t>Sonstige Löschmittel z.B. Sand, Löschdecke</a:t>
          </a:r>
        </a:p>
      </dsp:txBody>
      <dsp:txXfrm>
        <a:off x="8719629" y="1432285"/>
        <a:ext cx="1486766" cy="1486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945DF-DBDE-43D3-9BBB-066664CBBEB0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BD253-7618-4B1D-ABC8-DC23B8B22F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7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BD253-7618-4B1D-ABC8-DC23B8B22F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68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1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3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5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7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2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86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8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3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9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22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84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6319-DB68-43B6-A71B-9B6D409EDC56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2E79-7003-4257-BCCA-0B4AAD6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625" y="1128604"/>
            <a:ext cx="10515600" cy="5493869"/>
          </a:xfrm>
        </p:spPr>
        <p:txBody>
          <a:bodyPr>
            <a:normAutofit/>
          </a:bodyPr>
          <a:lstStyle/>
          <a:p>
            <a:r>
              <a:rPr lang="de-DE" sz="7200" b="1" dirty="0" smtClean="0">
                <a:solidFill>
                  <a:schemeClr val="bg2">
                    <a:lumMod val="50000"/>
                  </a:schemeClr>
                </a:solidFill>
              </a:rPr>
              <a:t>Schön, dass ihr da seid!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3000" b="1" dirty="0" smtClean="0">
                <a:solidFill>
                  <a:schemeClr val="bg2">
                    <a:lumMod val="50000"/>
                  </a:schemeClr>
                </a:solidFill>
              </a:rPr>
              <a:t>Wir freuen uns auf einen spannenden Dienst mit Euch!</a:t>
            </a:r>
            <a:endParaRPr lang="de-DE" sz="3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40" y="0"/>
            <a:ext cx="5227960" cy="3329126"/>
          </a:xfrm>
        </p:spPr>
      </p:pic>
    </p:spTree>
    <p:extLst>
      <p:ext uri="{BB962C8B-B14F-4D97-AF65-F5344CB8AC3E}">
        <p14:creationId xmlns:p14="http://schemas.microsoft.com/office/powerpoint/2010/main" val="22969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Brandklassen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98503"/>
              </p:ext>
            </p:extLst>
          </p:nvPr>
        </p:nvGraphicFramePr>
        <p:xfrm>
          <a:off x="765651" y="1985434"/>
          <a:ext cx="10660697" cy="348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783">
                  <a:extLst>
                    <a:ext uri="{9D8B030D-6E8A-4147-A177-3AD203B41FA5}">
                      <a16:colId xmlns:a16="http://schemas.microsoft.com/office/drawing/2014/main" val="151061181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711023335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2113815070"/>
                    </a:ext>
                  </a:extLst>
                </a:gridCol>
                <a:gridCol w="1708239">
                  <a:extLst>
                    <a:ext uri="{9D8B030D-6E8A-4147-A177-3AD203B41FA5}">
                      <a16:colId xmlns:a16="http://schemas.microsoft.com/office/drawing/2014/main" val="642173233"/>
                    </a:ext>
                  </a:extLst>
                </a:gridCol>
                <a:gridCol w="1764082">
                  <a:extLst>
                    <a:ext uri="{9D8B030D-6E8A-4147-A177-3AD203B41FA5}">
                      <a16:colId xmlns:a16="http://schemas.microsoft.com/office/drawing/2014/main" val="2719196559"/>
                    </a:ext>
                  </a:extLst>
                </a:gridCol>
                <a:gridCol w="1858027">
                  <a:extLst>
                    <a:ext uri="{9D8B030D-6E8A-4147-A177-3AD203B41FA5}">
                      <a16:colId xmlns:a16="http://schemas.microsoft.com/office/drawing/2014/main" val="1194794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Brandklasse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6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Feste</a:t>
                      </a:r>
                      <a:r>
                        <a:rPr lang="de-DE" baseline="0" dirty="0"/>
                        <a:t> Stoffe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Flüssige und flüssig werdende Stoffe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Speiseöle</a:t>
                      </a:r>
                      <a:r>
                        <a:rPr lang="de-DE" baseline="0" dirty="0"/>
                        <a:t> und -fette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0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Holz, Papier, Pappe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Benzin,</a:t>
                      </a:r>
                      <a:r>
                        <a:rPr lang="de-DE" baseline="0" dirty="0"/>
                        <a:t> Öle, Paraffin (Kerzenwachs)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Methan, Propan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Magnesium, 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Öle und Fette in Kücheneinrichtungen z.B. </a:t>
                      </a:r>
                      <a:r>
                        <a:rPr lang="de-DE" dirty="0" err="1"/>
                        <a:t>Frittierfett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Erscheinung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Glut und 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4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Löschmittel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1849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019004" y="5634446"/>
            <a:ext cx="417576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MERKE!		Glut: kühlen</a:t>
            </a:r>
          </a:p>
          <a:p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  <a:r>
              <a:rPr lang="de-DE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Flamme: ersticken</a:t>
            </a:r>
            <a:endParaRPr lang="de-DE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7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Exkurs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4918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cxnSp>
        <p:nvCxnSpPr>
          <p:cNvPr id="8" name="Gerader Verbinder 7"/>
          <p:cNvCxnSpPr>
            <a:stCxn id="6" idx="0"/>
            <a:endCxn id="5" idx="0"/>
          </p:cNvCxnSpPr>
          <p:nvPr/>
        </p:nvCxnSpPr>
        <p:spPr>
          <a:xfrm flipV="1">
            <a:off x="6382717" y="2169923"/>
            <a:ext cx="1" cy="807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/>
          <p:cNvGrpSpPr/>
          <p:nvPr/>
        </p:nvGrpSpPr>
        <p:grpSpPr>
          <a:xfrm>
            <a:off x="3858723" y="2169923"/>
            <a:ext cx="5047989" cy="3662741"/>
            <a:chOff x="3572005" y="2024593"/>
            <a:chExt cx="5047989" cy="3662741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3572005" y="2024593"/>
              <a:ext cx="5047989" cy="3662741"/>
              <a:chOff x="3572005" y="2178757"/>
              <a:chExt cx="5047989" cy="3662741"/>
            </a:xfrm>
          </p:grpSpPr>
          <p:sp>
            <p:nvSpPr>
              <p:cNvPr id="5" name="Gleichschenkliges Dreieck 4"/>
              <p:cNvSpPr/>
              <p:nvPr/>
            </p:nvSpPr>
            <p:spPr>
              <a:xfrm>
                <a:off x="3572005" y="2178757"/>
                <a:ext cx="5047989" cy="3645074"/>
              </a:xfrm>
              <a:prstGeom prst="triangle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3881" y="2985983"/>
                <a:ext cx="3344235" cy="2411517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>
                <a:endCxn id="5" idx="2"/>
              </p:cNvCxnSpPr>
              <p:nvPr/>
            </p:nvCxnSpPr>
            <p:spPr>
              <a:xfrm flipH="1">
                <a:off x="3572005" y="5397500"/>
                <a:ext cx="851876" cy="42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/>
              <p:cNvCxnSpPr>
                <a:endCxn id="5" idx="4"/>
              </p:cNvCxnSpPr>
              <p:nvPr/>
            </p:nvCxnSpPr>
            <p:spPr>
              <a:xfrm>
                <a:off x="7768116" y="5397500"/>
                <a:ext cx="851878" cy="4263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22"/>
              <p:cNvSpPr txBox="1"/>
              <p:nvPr/>
            </p:nvSpPr>
            <p:spPr>
              <a:xfrm rot="18240793">
                <a:off x="4294556" y="3865636"/>
                <a:ext cx="1455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dirty="0"/>
                  <a:t>Sauerstoff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 rot="3300044">
                <a:off x="6619049" y="3960910"/>
                <a:ext cx="11148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Wärme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919568" y="5379833"/>
                <a:ext cx="2352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Brennbarer Stoff</a:t>
                </a:r>
              </a:p>
            </p:txBody>
          </p:sp>
          <p:sp>
            <p:nvSpPr>
              <p:cNvPr id="44" name="Explosion 2 43"/>
              <p:cNvSpPr/>
              <p:nvPr/>
            </p:nvSpPr>
            <p:spPr>
              <a:xfrm>
                <a:off x="5177155" y="3833614"/>
                <a:ext cx="1739085" cy="1493929"/>
              </a:xfrm>
              <a:prstGeom prst="irregularSeal2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xplosion 2 41"/>
              <p:cNvSpPr/>
              <p:nvPr/>
            </p:nvSpPr>
            <p:spPr>
              <a:xfrm>
                <a:off x="5485080" y="4059588"/>
                <a:ext cx="1099719" cy="1000130"/>
              </a:xfrm>
              <a:prstGeom prst="irregularSeal2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48" name="Gerader Verbinder 47"/>
            <p:cNvCxnSpPr>
              <a:stCxn id="6" idx="0"/>
              <a:endCxn id="5" idx="0"/>
            </p:cNvCxnSpPr>
            <p:nvPr/>
          </p:nvCxnSpPr>
          <p:spPr>
            <a:xfrm flipV="1">
              <a:off x="6095999" y="2024593"/>
              <a:ext cx="1" cy="8072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/>
          <p:cNvSpPr txBox="1"/>
          <p:nvPr/>
        </p:nvSpPr>
        <p:spPr>
          <a:xfrm>
            <a:off x="5130289" y="3826371"/>
            <a:ext cx="2504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das </a:t>
            </a:r>
          </a:p>
          <a:p>
            <a:pPr algn="ctr"/>
            <a:r>
              <a:rPr lang="de-DE" sz="2400" b="1" dirty="0"/>
              <a:t>richtige </a:t>
            </a:r>
          </a:p>
          <a:p>
            <a:pPr algn="ctr"/>
            <a:r>
              <a:rPr lang="de-DE" sz="2400" b="1" dirty="0"/>
              <a:t>Mengenverhältnis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54245" y="3060618"/>
            <a:ext cx="3622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Sauerstoff entziehen</a:t>
            </a:r>
          </a:p>
          <a:p>
            <a:pPr algn="ctr"/>
            <a:r>
              <a:rPr lang="de-DE" sz="3200" dirty="0" smtClean="0"/>
              <a:t>=</a:t>
            </a:r>
          </a:p>
          <a:p>
            <a:pPr algn="ctr"/>
            <a:r>
              <a:rPr lang="de-DE" sz="3200" dirty="0" smtClean="0"/>
              <a:t>ERSTICKEN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7798450" y="3060618"/>
            <a:ext cx="3151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Wärme entziehen</a:t>
            </a:r>
          </a:p>
          <a:p>
            <a:pPr algn="ctr"/>
            <a:r>
              <a:rPr lang="de-DE" sz="3200" dirty="0" smtClean="0"/>
              <a:t>=</a:t>
            </a:r>
          </a:p>
          <a:p>
            <a:pPr algn="ctr"/>
            <a:r>
              <a:rPr lang="de-DE" sz="3200" dirty="0" smtClean="0"/>
              <a:t>KÜHLEN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0051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831850" y="1950765"/>
            <a:ext cx="10515600" cy="1500187"/>
          </a:xfrm>
        </p:spPr>
        <p:txBody>
          <a:bodyPr/>
          <a:lstStyle/>
          <a:p>
            <a:r>
              <a:rPr lang="de-DE" dirty="0" smtClean="0"/>
              <a:t>Welches Löschmittel kann kühlen und welches ersticken?</a:t>
            </a:r>
          </a:p>
          <a:p>
            <a:r>
              <a:rPr lang="de-DE" dirty="0" smtClean="0"/>
              <a:t>Können manche Löschmittel beides?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7120833"/>
              </p:ext>
            </p:extLst>
          </p:nvPr>
        </p:nvGraphicFramePr>
        <p:xfrm>
          <a:off x="831850" y="2996052"/>
          <a:ext cx="10515600" cy="210695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37716022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4398469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5605793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1769865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005363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30043209"/>
                    </a:ext>
                  </a:extLst>
                </a:gridCol>
              </a:tblGrid>
              <a:tr h="40376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Wasser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Schaum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Löschpulver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Gas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Sonstige LM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84294"/>
                  </a:ext>
                </a:extLst>
              </a:tr>
              <a:tr h="851595">
                <a:tc>
                  <a:txBody>
                    <a:bodyPr/>
                    <a:lstStyle/>
                    <a:p>
                      <a:r>
                        <a:rPr lang="de-DE" dirty="0" smtClean="0"/>
                        <a:t>ersticken</a:t>
                      </a:r>
                    </a:p>
                    <a:p>
                      <a:r>
                        <a:rPr lang="de-DE" dirty="0" smtClean="0"/>
                        <a:t>(Flamme)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69675"/>
                  </a:ext>
                </a:extLst>
              </a:tr>
              <a:tr h="851595">
                <a:tc>
                  <a:txBody>
                    <a:bodyPr/>
                    <a:lstStyle/>
                    <a:p>
                      <a:r>
                        <a:rPr lang="de-DE" dirty="0" smtClean="0"/>
                        <a:t>kühlen</a:t>
                      </a:r>
                    </a:p>
                    <a:p>
                      <a:r>
                        <a:rPr lang="de-DE" dirty="0" smtClean="0"/>
                        <a:t>(Glut)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90200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831850" y="1950765"/>
            <a:ext cx="10515600" cy="1500187"/>
          </a:xfrm>
        </p:spPr>
        <p:txBody>
          <a:bodyPr/>
          <a:lstStyle/>
          <a:p>
            <a:r>
              <a:rPr lang="de-DE" dirty="0" smtClean="0"/>
              <a:t>Welches Löschmittel kann kühlen und welches ersticken?</a:t>
            </a:r>
          </a:p>
          <a:p>
            <a:r>
              <a:rPr lang="de-DE" dirty="0" smtClean="0"/>
              <a:t>Können manche Löschmittel beides?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0244355"/>
              </p:ext>
            </p:extLst>
          </p:nvPr>
        </p:nvGraphicFramePr>
        <p:xfrm>
          <a:off x="831850" y="2996052"/>
          <a:ext cx="10515600" cy="210695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37716022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4398469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5605793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1769865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005363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30043209"/>
                    </a:ext>
                  </a:extLst>
                </a:gridCol>
              </a:tblGrid>
              <a:tr h="40376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Wasser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Schaum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Löschpulver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Gas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Sonstige LM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84294"/>
                  </a:ext>
                </a:extLst>
              </a:tr>
              <a:tr h="851595">
                <a:tc>
                  <a:txBody>
                    <a:bodyPr/>
                    <a:lstStyle/>
                    <a:p>
                      <a:r>
                        <a:rPr lang="de-DE" dirty="0" smtClean="0"/>
                        <a:t>ersticken</a:t>
                      </a:r>
                    </a:p>
                    <a:p>
                      <a:r>
                        <a:rPr lang="de-DE" dirty="0" smtClean="0"/>
                        <a:t>(Flamme)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(X)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069675"/>
                  </a:ext>
                </a:extLst>
              </a:tr>
              <a:tr h="851595">
                <a:tc>
                  <a:txBody>
                    <a:bodyPr/>
                    <a:lstStyle/>
                    <a:p>
                      <a:r>
                        <a:rPr lang="de-DE" dirty="0" smtClean="0"/>
                        <a:t>kühlen</a:t>
                      </a:r>
                    </a:p>
                    <a:p>
                      <a:r>
                        <a:rPr lang="de-DE" dirty="0" smtClean="0"/>
                        <a:t>(Glut)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(X)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490200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40419"/>
              </p:ext>
            </p:extLst>
          </p:nvPr>
        </p:nvGraphicFramePr>
        <p:xfrm>
          <a:off x="1061883" y="1887793"/>
          <a:ext cx="10294374" cy="3746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7187">
                  <a:extLst>
                    <a:ext uri="{9D8B030D-6E8A-4147-A177-3AD203B41FA5}">
                      <a16:colId xmlns:a16="http://schemas.microsoft.com/office/drawing/2014/main" val="498128267"/>
                    </a:ext>
                  </a:extLst>
                </a:gridCol>
                <a:gridCol w="5147187">
                  <a:extLst>
                    <a:ext uri="{9D8B030D-6E8A-4147-A177-3AD203B41FA5}">
                      <a16:colId xmlns:a16="http://schemas.microsoft.com/office/drawing/2014/main" val="268329876"/>
                    </a:ext>
                  </a:extLst>
                </a:gridCol>
              </a:tblGrid>
              <a:tr h="1078535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2800" dirty="0" smtClean="0"/>
                        <a:t>pro</a:t>
                      </a:r>
                      <a:endParaRPr lang="de-DE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800" dirty="0" smtClean="0"/>
                        <a:t>contra</a:t>
                      </a:r>
                      <a:endParaRPr lang="de-DE" sz="2800" dirty="0"/>
                    </a:p>
                  </a:txBody>
                  <a:tcPr anchor="ctr"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50383"/>
                  </a:ext>
                </a:extLst>
              </a:tr>
              <a:tr h="2667556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ungiftig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geruchs-/geschmacklos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preisgünstig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fast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 überall erreichbar</a:t>
                      </a:r>
                    </a:p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elektrisch leitfähig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Wasserschäden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evtl. enormer Wasserdampf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bei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 Fett- und Metallbränden nicht einsetzen</a:t>
                      </a:r>
                      <a:endParaRPr lang="de-DE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51918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Wasser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4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3777"/>
              </p:ext>
            </p:extLst>
          </p:nvPr>
        </p:nvGraphicFramePr>
        <p:xfrm>
          <a:off x="1061883" y="1887793"/>
          <a:ext cx="10294374" cy="3746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7187">
                  <a:extLst>
                    <a:ext uri="{9D8B030D-6E8A-4147-A177-3AD203B41FA5}">
                      <a16:colId xmlns:a16="http://schemas.microsoft.com/office/drawing/2014/main" val="498128267"/>
                    </a:ext>
                  </a:extLst>
                </a:gridCol>
                <a:gridCol w="5147187">
                  <a:extLst>
                    <a:ext uri="{9D8B030D-6E8A-4147-A177-3AD203B41FA5}">
                      <a16:colId xmlns:a16="http://schemas.microsoft.com/office/drawing/2014/main" val="268329876"/>
                    </a:ext>
                  </a:extLst>
                </a:gridCol>
              </a:tblGrid>
              <a:tr h="1078535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2800" dirty="0" smtClean="0"/>
                        <a:t>pro</a:t>
                      </a:r>
                      <a:endParaRPr lang="de-DE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800" dirty="0" smtClean="0"/>
                        <a:t>contra</a:t>
                      </a:r>
                      <a:endParaRPr lang="de-DE" sz="2800" dirty="0"/>
                    </a:p>
                  </a:txBody>
                  <a:tcPr anchor="ctr"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50383"/>
                  </a:ext>
                </a:extLst>
              </a:tr>
              <a:tr h="2667556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kann auf Flüssigkeiten schwimmen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Räume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 können geflutet werden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sehr effizient</a:t>
                      </a:r>
                    </a:p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elektrisch leitfähig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kann zu Augen- und Hautreizungen führen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windabhängig</a:t>
                      </a:r>
                      <a:endParaRPr lang="de-DE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51918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2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12216"/>
              </p:ext>
            </p:extLst>
          </p:nvPr>
        </p:nvGraphicFramePr>
        <p:xfrm>
          <a:off x="1061883" y="1887793"/>
          <a:ext cx="10294374" cy="39230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7187">
                  <a:extLst>
                    <a:ext uri="{9D8B030D-6E8A-4147-A177-3AD203B41FA5}">
                      <a16:colId xmlns:a16="http://schemas.microsoft.com/office/drawing/2014/main" val="498128267"/>
                    </a:ext>
                  </a:extLst>
                </a:gridCol>
                <a:gridCol w="5147187">
                  <a:extLst>
                    <a:ext uri="{9D8B030D-6E8A-4147-A177-3AD203B41FA5}">
                      <a16:colId xmlns:a16="http://schemas.microsoft.com/office/drawing/2014/main" val="268329876"/>
                    </a:ext>
                  </a:extLst>
                </a:gridCol>
              </a:tblGrid>
              <a:tr h="66310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2800" dirty="0" smtClean="0"/>
                        <a:t>pro</a:t>
                      </a:r>
                      <a:endParaRPr lang="de-DE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800" dirty="0" smtClean="0"/>
                        <a:t>contra</a:t>
                      </a:r>
                      <a:endParaRPr lang="de-DE" sz="2800" dirty="0"/>
                    </a:p>
                  </a:txBody>
                  <a:tcPr anchor="ctr"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50383"/>
                  </a:ext>
                </a:extLst>
              </a:tr>
              <a:tr h="161991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schlagartige Löschwirkung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einfache Lagerung</a:t>
                      </a:r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starke Verschmutzung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Gefahr der Rückzündung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(geringe Kühlwirkung)</a:t>
                      </a:r>
                    </a:p>
                  </a:txBody>
                  <a:tcPr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51918"/>
                  </a:ext>
                </a:extLst>
              </a:tr>
              <a:tr h="16400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Einteilung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 nach Brandklassen!</a:t>
                      </a:r>
                      <a:endParaRPr lang="de-DE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14169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Löschpulver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8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73136"/>
              </p:ext>
            </p:extLst>
          </p:nvPr>
        </p:nvGraphicFramePr>
        <p:xfrm>
          <a:off x="1061883" y="1887793"/>
          <a:ext cx="10294374" cy="3746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7187">
                  <a:extLst>
                    <a:ext uri="{9D8B030D-6E8A-4147-A177-3AD203B41FA5}">
                      <a16:colId xmlns:a16="http://schemas.microsoft.com/office/drawing/2014/main" val="498128267"/>
                    </a:ext>
                  </a:extLst>
                </a:gridCol>
                <a:gridCol w="5147187">
                  <a:extLst>
                    <a:ext uri="{9D8B030D-6E8A-4147-A177-3AD203B41FA5}">
                      <a16:colId xmlns:a16="http://schemas.microsoft.com/office/drawing/2014/main" val="268329876"/>
                    </a:ext>
                  </a:extLst>
                </a:gridCol>
              </a:tblGrid>
              <a:tr h="1078535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2800" dirty="0" smtClean="0"/>
                        <a:t>pro</a:t>
                      </a:r>
                      <a:endParaRPr lang="de-DE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800" dirty="0" smtClean="0"/>
                        <a:t>contra</a:t>
                      </a:r>
                      <a:endParaRPr lang="de-DE" sz="2800" dirty="0"/>
                    </a:p>
                  </a:txBody>
                  <a:tcPr anchor="ctr"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50383"/>
                  </a:ext>
                </a:extLst>
              </a:tr>
              <a:tr h="2667556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kaum Verschmutzung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schnelle Löschwirkung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nicht elektrisch leitend</a:t>
                      </a:r>
                    </a:p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in hoher Konzentration gesundheitsschädlich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×"/>
                      </a:pP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Anwendung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 n</a:t>
                      </a:r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ur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 in geschlossenen Räumen möglich</a:t>
                      </a:r>
                      <a:endParaRPr lang="de-DE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51918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9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70248"/>
              </p:ext>
            </p:extLst>
          </p:nvPr>
        </p:nvGraphicFramePr>
        <p:xfrm>
          <a:off x="1061883" y="1887793"/>
          <a:ext cx="10294374" cy="3746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7187">
                  <a:extLst>
                    <a:ext uri="{9D8B030D-6E8A-4147-A177-3AD203B41FA5}">
                      <a16:colId xmlns:a16="http://schemas.microsoft.com/office/drawing/2014/main" val="498128267"/>
                    </a:ext>
                  </a:extLst>
                </a:gridCol>
                <a:gridCol w="5147187">
                  <a:extLst>
                    <a:ext uri="{9D8B030D-6E8A-4147-A177-3AD203B41FA5}">
                      <a16:colId xmlns:a16="http://schemas.microsoft.com/office/drawing/2014/main" val="268329876"/>
                    </a:ext>
                  </a:extLst>
                </a:gridCol>
              </a:tblGrid>
              <a:tr h="1078535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de-DE" sz="2800" dirty="0" smtClean="0"/>
                        <a:t>pro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800" smtClean="0"/>
                        <a:t>contra</a:t>
                      </a:r>
                    </a:p>
                  </a:txBody>
                  <a:tcPr anchor="ctr"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50383"/>
                  </a:ext>
                </a:extLst>
              </a:tr>
              <a:tr h="2667556">
                <a:tc>
                  <a:txBody>
                    <a:bodyPr/>
                    <a:lstStyle/>
                    <a:p>
                      <a:pPr algn="l"/>
                      <a:r>
                        <a:rPr lang="de-DE" sz="2800" dirty="0" smtClean="0">
                          <a:solidFill>
                            <a:schemeClr val="bg1"/>
                          </a:solidFill>
                        </a:rPr>
                        <a:t>Vorteile </a:t>
                      </a:r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sind individuell</a:t>
                      </a:r>
                      <a:endParaRPr lang="de-DE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800" baseline="0" dirty="0" smtClean="0">
                          <a:solidFill>
                            <a:schemeClr val="bg1"/>
                          </a:solidFill>
                        </a:rPr>
                        <a:t>Nachteile sind individuell</a:t>
                      </a:r>
                      <a:endParaRPr lang="de-DE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59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51918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Sonstige Löschmittel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5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765" y="413855"/>
            <a:ext cx="10515600" cy="1325563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Wahl des Löschmittels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1209" y="1985763"/>
            <a:ext cx="5212323" cy="1628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6000" i="1" dirty="0" smtClean="0"/>
              <a:t>Können wir nun die Tabelle der Brandklassen ausfüllen?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25726" y="1690688"/>
            <a:ext cx="18889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de-DE" sz="30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4778188" y="1768487"/>
            <a:ext cx="4482" cy="389503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Spiel zum Beginn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73" y="1935305"/>
            <a:ext cx="7346317" cy="402370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05152" y="3593577"/>
            <a:ext cx="1781695" cy="7071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5400" b="1" dirty="0" smtClean="0">
                <a:solidFill>
                  <a:schemeClr val="accent2"/>
                </a:solidFill>
              </a:rPr>
              <a:t>TABU</a:t>
            </a:r>
            <a:endParaRPr lang="de-DE" sz="5400" b="1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89" y="-36945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Brandklassen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76402"/>
              </p:ext>
            </p:extLst>
          </p:nvPr>
        </p:nvGraphicFramePr>
        <p:xfrm>
          <a:off x="838200" y="1597127"/>
          <a:ext cx="10660697" cy="4891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783">
                  <a:extLst>
                    <a:ext uri="{9D8B030D-6E8A-4147-A177-3AD203B41FA5}">
                      <a16:colId xmlns:a16="http://schemas.microsoft.com/office/drawing/2014/main" val="151061181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711023335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2113815070"/>
                    </a:ext>
                  </a:extLst>
                </a:gridCol>
                <a:gridCol w="1708239">
                  <a:extLst>
                    <a:ext uri="{9D8B030D-6E8A-4147-A177-3AD203B41FA5}">
                      <a16:colId xmlns:a16="http://schemas.microsoft.com/office/drawing/2014/main" val="642173233"/>
                    </a:ext>
                  </a:extLst>
                </a:gridCol>
                <a:gridCol w="1764082">
                  <a:extLst>
                    <a:ext uri="{9D8B030D-6E8A-4147-A177-3AD203B41FA5}">
                      <a16:colId xmlns:a16="http://schemas.microsoft.com/office/drawing/2014/main" val="2719196559"/>
                    </a:ext>
                  </a:extLst>
                </a:gridCol>
                <a:gridCol w="1858027">
                  <a:extLst>
                    <a:ext uri="{9D8B030D-6E8A-4147-A177-3AD203B41FA5}">
                      <a16:colId xmlns:a16="http://schemas.microsoft.com/office/drawing/2014/main" val="1194794382"/>
                    </a:ext>
                  </a:extLst>
                </a:gridCol>
              </a:tblGrid>
              <a:tr h="640573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Brandklasse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69622"/>
                  </a:ext>
                </a:extLst>
              </a:tr>
              <a:tr h="943911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Feste</a:t>
                      </a:r>
                      <a:r>
                        <a:rPr lang="de-DE" baseline="0" dirty="0"/>
                        <a:t> Stoffe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Flüssige und flüssig werdende Stoffe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Speiseöle</a:t>
                      </a:r>
                      <a:r>
                        <a:rPr lang="de-DE" baseline="0" dirty="0"/>
                        <a:t> und -fette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00786"/>
                  </a:ext>
                </a:extLst>
              </a:tr>
              <a:tr h="1203741"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Holz, Papier, Pappe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Benzin,</a:t>
                      </a:r>
                      <a:r>
                        <a:rPr lang="de-DE" baseline="0" dirty="0"/>
                        <a:t> Öle, Paraffin (Kerzenwachs)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Methan, Propan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Magnesium, 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Öle und Fette in Kücheneinrichtungen z.B. </a:t>
                      </a:r>
                      <a:r>
                        <a:rPr lang="de-DE" dirty="0" err="1"/>
                        <a:t>Frittierfett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6032"/>
                  </a:ext>
                </a:extLst>
              </a:tr>
              <a:tr h="618353">
                <a:tc>
                  <a:txBody>
                    <a:bodyPr/>
                    <a:lstStyle/>
                    <a:p>
                      <a:r>
                        <a:rPr lang="de-DE" dirty="0" smtClean="0"/>
                        <a:t>Erscheinung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Glut und 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41969"/>
                  </a:ext>
                </a:extLst>
              </a:tr>
              <a:tr h="640573">
                <a:tc>
                  <a:txBody>
                    <a:bodyPr/>
                    <a:lstStyle/>
                    <a:p>
                      <a:r>
                        <a:rPr lang="de-DE" dirty="0" smtClean="0"/>
                        <a:t>Löschmittel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1849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br>
              <a:rPr lang="de-DE" dirty="0" smtClean="0"/>
            </a:br>
            <a:r>
              <a:rPr lang="de-DE" dirty="0" smtClean="0"/>
              <a:t>Brennen &amp; Löschen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sp>
        <p:nvSpPr>
          <p:cNvPr id="9" name="Rahmen 8"/>
          <p:cNvSpPr/>
          <p:nvPr/>
        </p:nvSpPr>
        <p:spPr>
          <a:xfrm>
            <a:off x="1237488" y="2151158"/>
            <a:ext cx="9717024" cy="3700272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76271" y="3447296"/>
            <a:ext cx="36394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KINOZEIT!</a:t>
            </a:r>
            <a:endParaRPr lang="de-DE" sz="6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7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920" y="1550586"/>
            <a:ext cx="4234841" cy="1225680"/>
          </a:xfrm>
        </p:spPr>
        <p:txBody>
          <a:bodyPr>
            <a:normAutofit/>
          </a:bodyPr>
          <a:lstStyle/>
          <a:p>
            <a:r>
              <a:rPr lang="de-DE" sz="7200" b="1" dirty="0" err="1">
                <a:solidFill>
                  <a:schemeClr val="bg2">
                    <a:lumMod val="50000"/>
                  </a:schemeClr>
                </a:solidFill>
              </a:rPr>
              <a:t>Fire</a:t>
            </a:r>
            <a:r>
              <a:rPr lang="de-DE" sz="7200" b="1" dirty="0">
                <a:solidFill>
                  <a:schemeClr val="bg2">
                    <a:lumMod val="50000"/>
                  </a:schemeClr>
                </a:solidFill>
              </a:rPr>
              <a:t>-abend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1908" y="2827439"/>
            <a:ext cx="7854864" cy="93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Bis zum nächsten Dienst!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3" y="4553294"/>
            <a:ext cx="1741408" cy="18624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33" y="4165773"/>
            <a:ext cx="2330885" cy="23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195349" y="1918143"/>
            <a:ext cx="10396451" cy="2479675"/>
          </a:xfrm>
        </p:spPr>
        <p:txBody>
          <a:bodyPr>
            <a:normAutofit/>
          </a:bodyPr>
          <a:lstStyle/>
          <a:p>
            <a:r>
              <a:rPr lang="de-DE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Löschen</a:t>
            </a:r>
            <a:endParaRPr lang="de-DE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2821574" y="4387090"/>
            <a:ext cx="9144000" cy="1655762"/>
          </a:xfrm>
        </p:spPr>
        <p:txBody>
          <a:bodyPr/>
          <a:lstStyle/>
          <a:p>
            <a:r>
              <a:rPr lang="de-DE" dirty="0" smtClean="0"/>
              <a:t>Die Wahl des Löschmittels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629" y="2010222"/>
            <a:ext cx="2621507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1574" y="2775816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1. Welche Löschmittel gibt es?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Löschmittel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Welche Löschmittel kennt Ihr?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Löschmittel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0317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821574" y="2775816"/>
            <a:ext cx="105156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</a:t>
            </a:r>
            <a:r>
              <a:rPr lang="de-DE" dirty="0" smtClean="0"/>
              <a:t>. Wann nimmt man welches?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-2407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765" y="413855"/>
            <a:ext cx="10515600" cy="1325563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Wahl des Löschmittels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9586" y="2952416"/>
            <a:ext cx="4846563" cy="1527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6000" i="1" dirty="0" smtClean="0"/>
              <a:t>Was brennt?</a:t>
            </a:r>
          </a:p>
          <a:p>
            <a:pPr marL="0" indent="0">
              <a:buNone/>
            </a:pPr>
            <a:r>
              <a:rPr lang="de-DE" sz="6000" i="1" dirty="0" smtClean="0"/>
              <a:t>Wie brennt es?</a:t>
            </a:r>
            <a:endParaRPr lang="de-DE" sz="6000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25726" y="1690688"/>
            <a:ext cx="18889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0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de-DE" sz="30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4778188" y="1768487"/>
            <a:ext cx="4482" cy="389503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Brandklassen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943491"/>
              </p:ext>
            </p:extLst>
          </p:nvPr>
        </p:nvGraphicFramePr>
        <p:xfrm>
          <a:off x="765651" y="1985434"/>
          <a:ext cx="10660697" cy="311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6783">
                  <a:extLst>
                    <a:ext uri="{9D8B030D-6E8A-4147-A177-3AD203B41FA5}">
                      <a16:colId xmlns:a16="http://schemas.microsoft.com/office/drawing/2014/main" val="151061181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711023335"/>
                    </a:ext>
                  </a:extLst>
                </a:gridCol>
                <a:gridCol w="1776783">
                  <a:extLst>
                    <a:ext uri="{9D8B030D-6E8A-4147-A177-3AD203B41FA5}">
                      <a16:colId xmlns:a16="http://schemas.microsoft.com/office/drawing/2014/main" val="2113815070"/>
                    </a:ext>
                  </a:extLst>
                </a:gridCol>
                <a:gridCol w="1708239">
                  <a:extLst>
                    <a:ext uri="{9D8B030D-6E8A-4147-A177-3AD203B41FA5}">
                      <a16:colId xmlns:a16="http://schemas.microsoft.com/office/drawing/2014/main" val="642173233"/>
                    </a:ext>
                  </a:extLst>
                </a:gridCol>
                <a:gridCol w="1764082">
                  <a:extLst>
                    <a:ext uri="{9D8B030D-6E8A-4147-A177-3AD203B41FA5}">
                      <a16:colId xmlns:a16="http://schemas.microsoft.com/office/drawing/2014/main" val="2719196559"/>
                    </a:ext>
                  </a:extLst>
                </a:gridCol>
                <a:gridCol w="1858027">
                  <a:extLst>
                    <a:ext uri="{9D8B030D-6E8A-4147-A177-3AD203B41FA5}">
                      <a16:colId xmlns:a16="http://schemas.microsoft.com/office/drawing/2014/main" val="1194794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Brandklasse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6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Bezeichnung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Feste</a:t>
                      </a:r>
                      <a:r>
                        <a:rPr lang="de-DE" baseline="0" dirty="0"/>
                        <a:t> Stoffe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Flüssige und flüssig werdende Stoffe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Metalle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Speiseöle</a:t>
                      </a:r>
                      <a:r>
                        <a:rPr lang="de-DE" baseline="0" dirty="0"/>
                        <a:t> und -fette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0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Holz, Papier, Pappe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Benzin,</a:t>
                      </a:r>
                      <a:r>
                        <a:rPr lang="de-DE" baseline="0" dirty="0"/>
                        <a:t> Öle, Paraffin (Kerzenwachs)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Methan, Propan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Magnesium, Aluminium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Öle und Fette in Kücheneinrichtungen z.B. </a:t>
                      </a:r>
                      <a:r>
                        <a:rPr lang="de-DE" dirty="0" err="1"/>
                        <a:t>Frittierfett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Erscheinung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Glut und 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Flamme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041969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889" y="0"/>
            <a:ext cx="5249111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Breitbild</PresentationFormat>
  <Paragraphs>193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MV Boli</vt:lpstr>
      <vt:lpstr>Wingdings</vt:lpstr>
      <vt:lpstr>Office</vt:lpstr>
      <vt:lpstr>Schön, dass ihr da seid! Wir freuen uns auf einen spannenden Dienst mit Euch!</vt:lpstr>
      <vt:lpstr>Ein Spiel zum Beginn</vt:lpstr>
      <vt:lpstr>Löschen</vt:lpstr>
      <vt:lpstr>1. Welche Löschmittel gibt es?</vt:lpstr>
      <vt:lpstr>Löschmittel</vt:lpstr>
      <vt:lpstr>Löschmittel</vt:lpstr>
      <vt:lpstr>PowerPoint-Präsentation</vt:lpstr>
      <vt:lpstr>Die Wahl des Löschmittels</vt:lpstr>
      <vt:lpstr>Brandklassen</vt:lpstr>
      <vt:lpstr>Brandklassen</vt:lpstr>
      <vt:lpstr>Exkurs</vt:lpstr>
      <vt:lpstr>PowerPoint-Präsentation</vt:lpstr>
      <vt:lpstr>PowerPoint-Präsentation</vt:lpstr>
      <vt:lpstr>Wasser</vt:lpstr>
      <vt:lpstr>Schaum</vt:lpstr>
      <vt:lpstr>Löschpulver</vt:lpstr>
      <vt:lpstr>Gas</vt:lpstr>
      <vt:lpstr>Sonstige Löschmittel</vt:lpstr>
      <vt:lpstr>Die Wahl des Löschmittels</vt:lpstr>
      <vt:lpstr>Brandklassen</vt:lpstr>
      <vt:lpstr>Zusammenfassung Brennen &amp; Löschen</vt:lpstr>
      <vt:lpstr>Fire-abend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Banaszkiewicz</dc:creator>
  <cp:lastModifiedBy>Pauline Thonig</cp:lastModifiedBy>
  <cp:revision>97</cp:revision>
  <dcterms:created xsi:type="dcterms:W3CDTF">2020-09-11T11:30:43Z</dcterms:created>
  <dcterms:modified xsi:type="dcterms:W3CDTF">2021-02-17T13:35:05Z</dcterms:modified>
</cp:coreProperties>
</file>