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3" r:id="rId3"/>
    <p:sldId id="259" r:id="rId4"/>
    <p:sldId id="276" r:id="rId5"/>
    <p:sldId id="274" r:id="rId6"/>
    <p:sldId id="287" r:id="rId7"/>
    <p:sldId id="278" r:id="rId8"/>
    <p:sldId id="284" r:id="rId9"/>
    <p:sldId id="273" r:id="rId10"/>
    <p:sldId id="279" r:id="rId11"/>
    <p:sldId id="286" r:id="rId12"/>
    <p:sldId id="280" r:id="rId13"/>
    <p:sldId id="281" r:id="rId14"/>
    <p:sldId id="27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B0DAC-3433-4026-A72C-9EC8271E3EEA}" type="doc">
      <dgm:prSet loTypeId="urn:microsoft.com/office/officeart/2005/8/layout/venn3" loCatId="relationship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de-DE"/>
        </a:p>
      </dgm:t>
    </dgm:pt>
    <dgm:pt modelId="{A3CCFA53-E752-4F73-A4AF-637CE8679B19}">
      <dgm:prSet/>
      <dgm:spPr/>
      <dgm:t>
        <a:bodyPr/>
        <a:lstStyle/>
        <a:p>
          <a:pPr rtl="0"/>
          <a:r>
            <a:rPr lang="de-DE" dirty="0" smtClean="0"/>
            <a:t>Feuer braucht drei Voraussetzungen, um zu entstehen:</a:t>
          </a:r>
          <a:endParaRPr lang="de-DE" dirty="0"/>
        </a:p>
      </dgm:t>
    </dgm:pt>
    <dgm:pt modelId="{CEDF8C15-6946-43BE-B602-B0F1DE76B9DA}" type="parTrans" cxnId="{53B0E807-3B21-4B46-B09D-32FA1A548F34}">
      <dgm:prSet/>
      <dgm:spPr/>
      <dgm:t>
        <a:bodyPr/>
        <a:lstStyle/>
        <a:p>
          <a:endParaRPr lang="de-DE"/>
        </a:p>
      </dgm:t>
    </dgm:pt>
    <dgm:pt modelId="{ADFB2EE4-F3D5-4794-A934-51F097154411}" type="sibTrans" cxnId="{53B0E807-3B21-4B46-B09D-32FA1A548F34}">
      <dgm:prSet/>
      <dgm:spPr/>
      <dgm:t>
        <a:bodyPr/>
        <a:lstStyle/>
        <a:p>
          <a:endParaRPr lang="de-DE"/>
        </a:p>
      </dgm:t>
    </dgm:pt>
    <dgm:pt modelId="{6D32806D-C92A-400A-BD5A-BD7997BB5F5A}">
      <dgm:prSet/>
      <dgm:spPr/>
      <dgm:t>
        <a:bodyPr/>
        <a:lstStyle/>
        <a:p>
          <a:pPr rtl="0"/>
          <a:r>
            <a:rPr lang="de-DE" dirty="0" smtClean="0"/>
            <a:t>Wärme</a:t>
          </a:r>
          <a:endParaRPr lang="de-DE" dirty="0"/>
        </a:p>
      </dgm:t>
    </dgm:pt>
    <dgm:pt modelId="{33B146FA-CB3C-4726-AE0F-E17EC84E6013}" type="parTrans" cxnId="{96CEE3C9-D8E0-4671-9A73-7AB907BACF7D}">
      <dgm:prSet/>
      <dgm:spPr/>
      <dgm:t>
        <a:bodyPr/>
        <a:lstStyle/>
        <a:p>
          <a:endParaRPr lang="de-DE"/>
        </a:p>
      </dgm:t>
    </dgm:pt>
    <dgm:pt modelId="{A9CF813B-2E45-475A-B14B-A38F828C7CDE}" type="sibTrans" cxnId="{96CEE3C9-D8E0-4671-9A73-7AB907BACF7D}">
      <dgm:prSet/>
      <dgm:spPr/>
      <dgm:t>
        <a:bodyPr/>
        <a:lstStyle/>
        <a:p>
          <a:endParaRPr lang="de-DE"/>
        </a:p>
      </dgm:t>
    </dgm:pt>
    <dgm:pt modelId="{8DBDB628-6E07-433E-9B46-EA3CFA7D75B5}">
      <dgm:prSet/>
      <dgm:spPr/>
      <dgm:t>
        <a:bodyPr/>
        <a:lstStyle/>
        <a:p>
          <a:pPr rtl="0"/>
          <a:r>
            <a:rPr lang="de-DE" dirty="0" smtClean="0"/>
            <a:t>Sauerstoff</a:t>
          </a:r>
          <a:endParaRPr lang="de-DE" dirty="0"/>
        </a:p>
      </dgm:t>
    </dgm:pt>
    <dgm:pt modelId="{CEA3315B-94B9-4E15-9E67-7995A59774EE}" type="parTrans" cxnId="{A82174D8-4D66-466A-82CC-5B5D0B9D58E0}">
      <dgm:prSet/>
      <dgm:spPr/>
      <dgm:t>
        <a:bodyPr/>
        <a:lstStyle/>
        <a:p>
          <a:endParaRPr lang="de-DE"/>
        </a:p>
      </dgm:t>
    </dgm:pt>
    <dgm:pt modelId="{9E977F37-02BC-4AC5-876B-C8C0DB3F1B80}" type="sibTrans" cxnId="{A82174D8-4D66-466A-82CC-5B5D0B9D58E0}">
      <dgm:prSet/>
      <dgm:spPr/>
      <dgm:t>
        <a:bodyPr/>
        <a:lstStyle/>
        <a:p>
          <a:endParaRPr lang="de-DE"/>
        </a:p>
      </dgm:t>
    </dgm:pt>
    <dgm:pt modelId="{09C2DCD0-59E1-4915-A0A8-2A82FF264C4A}">
      <dgm:prSet/>
      <dgm:spPr/>
      <dgm:t>
        <a:bodyPr/>
        <a:lstStyle/>
        <a:p>
          <a:pPr rtl="0"/>
          <a:r>
            <a:rPr lang="de-DE" dirty="0" smtClean="0"/>
            <a:t>Brennbarer Stoff</a:t>
          </a:r>
          <a:endParaRPr lang="de-DE" dirty="0"/>
        </a:p>
      </dgm:t>
    </dgm:pt>
    <dgm:pt modelId="{DE0A996E-BA95-4FC8-A59E-D6C01F234C13}" type="parTrans" cxnId="{3D5939F3-D0A4-4C67-AA37-E63D61E27721}">
      <dgm:prSet/>
      <dgm:spPr/>
      <dgm:t>
        <a:bodyPr/>
        <a:lstStyle/>
        <a:p>
          <a:endParaRPr lang="de-DE"/>
        </a:p>
      </dgm:t>
    </dgm:pt>
    <dgm:pt modelId="{6D5B7890-EB96-4A3A-85A1-60D3B6B6B981}" type="sibTrans" cxnId="{3D5939F3-D0A4-4C67-AA37-E63D61E27721}">
      <dgm:prSet/>
      <dgm:spPr/>
      <dgm:t>
        <a:bodyPr/>
        <a:lstStyle/>
        <a:p>
          <a:endParaRPr lang="de-DE"/>
        </a:p>
      </dgm:t>
    </dgm:pt>
    <dgm:pt modelId="{F22A5253-6D18-40CB-8C7B-2DDE39509E53}">
      <dgm:prSet/>
      <dgm:spPr/>
      <dgm:t>
        <a:bodyPr/>
        <a:lstStyle/>
        <a:p>
          <a:pPr rtl="0"/>
          <a:r>
            <a:rPr lang="de-DE" smtClean="0"/>
            <a:t>Um das Feuer zu löschen, muss man eine der Voraussetzungen entfernen.</a:t>
          </a:r>
          <a:endParaRPr lang="de-DE"/>
        </a:p>
      </dgm:t>
    </dgm:pt>
    <dgm:pt modelId="{7160EE43-6B02-4400-959F-10B6AB2B3010}" type="parTrans" cxnId="{66C31295-1ABE-4C1C-96DE-2BC696C1D073}">
      <dgm:prSet/>
      <dgm:spPr/>
      <dgm:t>
        <a:bodyPr/>
        <a:lstStyle/>
        <a:p>
          <a:endParaRPr lang="de-DE"/>
        </a:p>
      </dgm:t>
    </dgm:pt>
    <dgm:pt modelId="{EE43B3B8-D3C6-40DB-BEEA-F7385F58111D}" type="sibTrans" cxnId="{66C31295-1ABE-4C1C-96DE-2BC696C1D073}">
      <dgm:prSet/>
      <dgm:spPr/>
      <dgm:t>
        <a:bodyPr/>
        <a:lstStyle/>
        <a:p>
          <a:endParaRPr lang="de-DE"/>
        </a:p>
      </dgm:t>
    </dgm:pt>
    <dgm:pt modelId="{4F93876C-806D-4B35-B5C1-1AA40A9F9815}">
      <dgm:prSet/>
      <dgm:spPr/>
      <dgm:t>
        <a:bodyPr/>
        <a:lstStyle/>
        <a:p>
          <a:pPr rtl="0"/>
          <a:r>
            <a:rPr lang="de-DE" smtClean="0"/>
            <a:t>Feuer erscheint als Flamme oder/und Glut.</a:t>
          </a:r>
          <a:endParaRPr lang="de-DE"/>
        </a:p>
      </dgm:t>
    </dgm:pt>
    <dgm:pt modelId="{CB79E2D1-29AB-4491-94C5-A5A8576C9B34}" type="parTrans" cxnId="{7D8FF109-9B2D-439D-9A34-F35BABE3CD21}">
      <dgm:prSet/>
      <dgm:spPr/>
      <dgm:t>
        <a:bodyPr/>
        <a:lstStyle/>
        <a:p>
          <a:endParaRPr lang="de-DE"/>
        </a:p>
      </dgm:t>
    </dgm:pt>
    <dgm:pt modelId="{67D9825F-6942-40C9-997B-E48649680ED7}" type="sibTrans" cxnId="{7D8FF109-9B2D-439D-9A34-F35BABE3CD21}">
      <dgm:prSet/>
      <dgm:spPr/>
      <dgm:t>
        <a:bodyPr/>
        <a:lstStyle/>
        <a:p>
          <a:endParaRPr lang="de-DE"/>
        </a:p>
      </dgm:t>
    </dgm:pt>
    <dgm:pt modelId="{0D55CA13-14BE-42C8-9423-165CBAD25F0A}">
      <dgm:prSet/>
      <dgm:spPr/>
      <dgm:t>
        <a:bodyPr/>
        <a:lstStyle/>
        <a:p>
          <a:pPr rtl="0"/>
          <a:r>
            <a:rPr lang="de-DE" smtClean="0"/>
            <a:t>Brennbare Stoffe werden nach Brandklassen unterschieden.</a:t>
          </a:r>
          <a:endParaRPr lang="de-DE"/>
        </a:p>
      </dgm:t>
    </dgm:pt>
    <dgm:pt modelId="{B38DEBEE-BCCA-4BE7-94FA-E6E8E28A6432}" type="parTrans" cxnId="{B1394005-7A99-4CB2-966E-D6DF2B729D2F}">
      <dgm:prSet/>
      <dgm:spPr/>
      <dgm:t>
        <a:bodyPr/>
        <a:lstStyle/>
        <a:p>
          <a:endParaRPr lang="de-DE"/>
        </a:p>
      </dgm:t>
    </dgm:pt>
    <dgm:pt modelId="{1683BE9C-4A0F-4526-A3FD-6B68414D1533}" type="sibTrans" cxnId="{B1394005-7A99-4CB2-966E-D6DF2B729D2F}">
      <dgm:prSet/>
      <dgm:spPr/>
      <dgm:t>
        <a:bodyPr/>
        <a:lstStyle/>
        <a:p>
          <a:endParaRPr lang="de-DE"/>
        </a:p>
      </dgm:t>
    </dgm:pt>
    <dgm:pt modelId="{142C4CE0-E234-4DD7-ABAF-800406ED4849}" type="pres">
      <dgm:prSet presAssocID="{A1AB0DAC-3433-4026-A72C-9EC8271E3E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CA695D9-94EB-492F-8610-46AC94DE4599}" type="pres">
      <dgm:prSet presAssocID="{A3CCFA53-E752-4F73-A4AF-637CE8679B1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802453-A4C0-4C20-B32F-056C0AC36ADB}" type="pres">
      <dgm:prSet presAssocID="{ADFB2EE4-F3D5-4794-A934-51F097154411}" presName="space" presStyleCnt="0"/>
      <dgm:spPr/>
    </dgm:pt>
    <dgm:pt modelId="{DA8E22B5-A8BA-4482-A280-D896B344AAA6}" type="pres">
      <dgm:prSet presAssocID="{F22A5253-6D18-40CB-8C7B-2DDE39509E5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577745-AC65-4BA7-8E3D-7E6DC1BA71AC}" type="pres">
      <dgm:prSet presAssocID="{EE43B3B8-D3C6-40DB-BEEA-F7385F58111D}" presName="space" presStyleCnt="0"/>
      <dgm:spPr/>
    </dgm:pt>
    <dgm:pt modelId="{43AC8C0B-4726-4DD2-8B02-D11238190787}" type="pres">
      <dgm:prSet presAssocID="{4F93876C-806D-4B35-B5C1-1AA40A9F981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126F32-531D-4B45-833A-4280F34E556B}" type="pres">
      <dgm:prSet presAssocID="{67D9825F-6942-40C9-997B-E48649680ED7}" presName="space" presStyleCnt="0"/>
      <dgm:spPr/>
    </dgm:pt>
    <dgm:pt modelId="{6588C9B1-DE19-4626-A20E-D05F597235C4}" type="pres">
      <dgm:prSet presAssocID="{0D55CA13-14BE-42C8-9423-165CBAD25F0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16A5DC-CDF3-43A2-B2BC-64CE4049B39C}" type="presOf" srcId="{F22A5253-6D18-40CB-8C7B-2DDE39509E53}" destId="{DA8E22B5-A8BA-4482-A280-D896B344AAA6}" srcOrd="0" destOrd="0" presId="urn:microsoft.com/office/officeart/2005/8/layout/venn3"/>
    <dgm:cxn modelId="{5E3E7CEE-85CE-4EE6-AFF8-72B4E730FC6D}" type="presOf" srcId="{8DBDB628-6E07-433E-9B46-EA3CFA7D75B5}" destId="{8CA695D9-94EB-492F-8610-46AC94DE4599}" srcOrd="0" destOrd="2" presId="urn:microsoft.com/office/officeart/2005/8/layout/venn3"/>
    <dgm:cxn modelId="{7D8FF109-9B2D-439D-9A34-F35BABE3CD21}" srcId="{A1AB0DAC-3433-4026-A72C-9EC8271E3EEA}" destId="{4F93876C-806D-4B35-B5C1-1AA40A9F9815}" srcOrd="2" destOrd="0" parTransId="{CB79E2D1-29AB-4491-94C5-A5A8576C9B34}" sibTransId="{67D9825F-6942-40C9-997B-E48649680ED7}"/>
    <dgm:cxn modelId="{C360670A-FC9D-46AC-A38A-A796A101F22A}" type="presOf" srcId="{A3CCFA53-E752-4F73-A4AF-637CE8679B19}" destId="{8CA695D9-94EB-492F-8610-46AC94DE4599}" srcOrd="0" destOrd="0" presId="urn:microsoft.com/office/officeart/2005/8/layout/venn3"/>
    <dgm:cxn modelId="{1613B4FB-5AD8-48F8-B81E-E799BC058A5A}" type="presOf" srcId="{6D32806D-C92A-400A-BD5A-BD7997BB5F5A}" destId="{8CA695D9-94EB-492F-8610-46AC94DE4599}" srcOrd="0" destOrd="1" presId="urn:microsoft.com/office/officeart/2005/8/layout/venn3"/>
    <dgm:cxn modelId="{53B0E807-3B21-4B46-B09D-32FA1A548F34}" srcId="{A1AB0DAC-3433-4026-A72C-9EC8271E3EEA}" destId="{A3CCFA53-E752-4F73-A4AF-637CE8679B19}" srcOrd="0" destOrd="0" parTransId="{CEDF8C15-6946-43BE-B602-B0F1DE76B9DA}" sibTransId="{ADFB2EE4-F3D5-4794-A934-51F097154411}"/>
    <dgm:cxn modelId="{96CEE3C9-D8E0-4671-9A73-7AB907BACF7D}" srcId="{A3CCFA53-E752-4F73-A4AF-637CE8679B19}" destId="{6D32806D-C92A-400A-BD5A-BD7997BB5F5A}" srcOrd="0" destOrd="0" parTransId="{33B146FA-CB3C-4726-AE0F-E17EC84E6013}" sibTransId="{A9CF813B-2E45-475A-B14B-A38F828C7CDE}"/>
    <dgm:cxn modelId="{57AA41A2-08B9-4AC7-ABD3-29798F604B32}" type="presOf" srcId="{09C2DCD0-59E1-4915-A0A8-2A82FF264C4A}" destId="{8CA695D9-94EB-492F-8610-46AC94DE4599}" srcOrd="0" destOrd="3" presId="urn:microsoft.com/office/officeart/2005/8/layout/venn3"/>
    <dgm:cxn modelId="{A802FCDF-255F-49EB-B0AE-674BF7BDDF86}" type="presOf" srcId="{0D55CA13-14BE-42C8-9423-165CBAD25F0A}" destId="{6588C9B1-DE19-4626-A20E-D05F597235C4}" srcOrd="0" destOrd="0" presId="urn:microsoft.com/office/officeart/2005/8/layout/venn3"/>
    <dgm:cxn modelId="{A82174D8-4D66-466A-82CC-5B5D0B9D58E0}" srcId="{A3CCFA53-E752-4F73-A4AF-637CE8679B19}" destId="{8DBDB628-6E07-433E-9B46-EA3CFA7D75B5}" srcOrd="1" destOrd="0" parTransId="{CEA3315B-94B9-4E15-9E67-7995A59774EE}" sibTransId="{9E977F37-02BC-4AC5-876B-C8C0DB3F1B80}"/>
    <dgm:cxn modelId="{3F413C54-B919-42C6-9C44-5B373DBDDECF}" type="presOf" srcId="{4F93876C-806D-4B35-B5C1-1AA40A9F9815}" destId="{43AC8C0B-4726-4DD2-8B02-D11238190787}" srcOrd="0" destOrd="0" presId="urn:microsoft.com/office/officeart/2005/8/layout/venn3"/>
    <dgm:cxn modelId="{5FE176A0-6A11-48A7-8170-75A31D022FBD}" type="presOf" srcId="{A1AB0DAC-3433-4026-A72C-9EC8271E3EEA}" destId="{142C4CE0-E234-4DD7-ABAF-800406ED4849}" srcOrd="0" destOrd="0" presId="urn:microsoft.com/office/officeart/2005/8/layout/venn3"/>
    <dgm:cxn modelId="{B1394005-7A99-4CB2-966E-D6DF2B729D2F}" srcId="{A1AB0DAC-3433-4026-A72C-9EC8271E3EEA}" destId="{0D55CA13-14BE-42C8-9423-165CBAD25F0A}" srcOrd="3" destOrd="0" parTransId="{B38DEBEE-BCCA-4BE7-94FA-E6E8E28A6432}" sibTransId="{1683BE9C-4A0F-4526-A3FD-6B68414D1533}"/>
    <dgm:cxn modelId="{66C31295-1ABE-4C1C-96DE-2BC696C1D073}" srcId="{A1AB0DAC-3433-4026-A72C-9EC8271E3EEA}" destId="{F22A5253-6D18-40CB-8C7B-2DDE39509E53}" srcOrd="1" destOrd="0" parTransId="{7160EE43-6B02-4400-959F-10B6AB2B3010}" sibTransId="{EE43B3B8-D3C6-40DB-BEEA-F7385F58111D}"/>
    <dgm:cxn modelId="{3D5939F3-D0A4-4C67-AA37-E63D61E27721}" srcId="{A3CCFA53-E752-4F73-A4AF-637CE8679B19}" destId="{09C2DCD0-59E1-4915-A0A8-2A82FF264C4A}" srcOrd="2" destOrd="0" parTransId="{DE0A996E-BA95-4FC8-A59E-D6C01F234C13}" sibTransId="{6D5B7890-EB96-4A3A-85A1-60D3B6B6B981}"/>
    <dgm:cxn modelId="{D91F22B6-73E8-4D90-9079-169F053FEDF2}" type="presParOf" srcId="{142C4CE0-E234-4DD7-ABAF-800406ED4849}" destId="{8CA695D9-94EB-492F-8610-46AC94DE4599}" srcOrd="0" destOrd="0" presId="urn:microsoft.com/office/officeart/2005/8/layout/venn3"/>
    <dgm:cxn modelId="{9988A8B1-A139-4C02-AADA-8B52BF21D5F3}" type="presParOf" srcId="{142C4CE0-E234-4DD7-ABAF-800406ED4849}" destId="{8D802453-A4C0-4C20-B32F-056C0AC36ADB}" srcOrd="1" destOrd="0" presId="urn:microsoft.com/office/officeart/2005/8/layout/venn3"/>
    <dgm:cxn modelId="{7D3FF65E-83FE-452F-89DB-82381ADAA721}" type="presParOf" srcId="{142C4CE0-E234-4DD7-ABAF-800406ED4849}" destId="{DA8E22B5-A8BA-4482-A280-D896B344AAA6}" srcOrd="2" destOrd="0" presId="urn:microsoft.com/office/officeart/2005/8/layout/venn3"/>
    <dgm:cxn modelId="{EC1BC92F-0E5F-4F6F-9BD5-2876988867A3}" type="presParOf" srcId="{142C4CE0-E234-4DD7-ABAF-800406ED4849}" destId="{0F577745-AC65-4BA7-8E3D-7E6DC1BA71AC}" srcOrd="3" destOrd="0" presId="urn:microsoft.com/office/officeart/2005/8/layout/venn3"/>
    <dgm:cxn modelId="{05AB41FC-CDEA-4C05-BF99-6955C6B39B04}" type="presParOf" srcId="{142C4CE0-E234-4DD7-ABAF-800406ED4849}" destId="{43AC8C0B-4726-4DD2-8B02-D11238190787}" srcOrd="4" destOrd="0" presId="urn:microsoft.com/office/officeart/2005/8/layout/venn3"/>
    <dgm:cxn modelId="{9576A08D-6B48-4F35-A194-8C82EFC9DF1A}" type="presParOf" srcId="{142C4CE0-E234-4DD7-ABAF-800406ED4849}" destId="{86126F32-531D-4B45-833A-4280F34E556B}" srcOrd="5" destOrd="0" presId="urn:microsoft.com/office/officeart/2005/8/layout/venn3"/>
    <dgm:cxn modelId="{1F39F466-C3DC-4EB2-B973-9F58B6F31469}" type="presParOf" srcId="{142C4CE0-E234-4DD7-ABAF-800406ED4849}" destId="{6588C9B1-DE19-4626-A20E-D05F597235C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695D9-94EB-492F-8610-46AC94DE4599}">
      <dsp:nvSpPr>
        <dsp:cNvPr id="0" name=""/>
        <dsp:cNvSpPr/>
      </dsp:nvSpPr>
      <dsp:spPr>
        <a:xfrm>
          <a:off x="3080" y="630163"/>
          <a:ext cx="3091011" cy="30910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5400" rIns="170109" bIns="2540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Feuer braucht drei Voraussetzungen, um zu entstehen:</a:t>
          </a:r>
          <a:endParaRPr lang="de-DE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Wärme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Sauerstoff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Brennbarer Stoff</a:t>
          </a:r>
          <a:endParaRPr lang="de-DE" sz="1600" kern="1200" dirty="0"/>
        </a:p>
      </dsp:txBody>
      <dsp:txXfrm>
        <a:off x="455748" y="1082831"/>
        <a:ext cx="2185675" cy="2185675"/>
      </dsp:txXfrm>
    </dsp:sp>
    <dsp:sp modelId="{DA8E22B5-A8BA-4482-A280-D896B344AAA6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5400" rIns="170109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Um das Feuer zu löschen, muss man eine der Voraussetzungen entfernen.</a:t>
          </a:r>
          <a:endParaRPr lang="de-DE" sz="2000" kern="1200"/>
        </a:p>
      </dsp:txBody>
      <dsp:txXfrm>
        <a:off x="2928557" y="1082831"/>
        <a:ext cx="2185675" cy="2185675"/>
      </dsp:txXfrm>
    </dsp:sp>
    <dsp:sp modelId="{43AC8C0B-4726-4DD2-8B02-D11238190787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5400" rIns="170109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Feuer erscheint als Flamme oder/und Glut.</a:t>
          </a:r>
          <a:endParaRPr lang="de-DE" sz="2000" kern="1200"/>
        </a:p>
      </dsp:txBody>
      <dsp:txXfrm>
        <a:off x="5401366" y="1082831"/>
        <a:ext cx="2185675" cy="2185675"/>
      </dsp:txXfrm>
    </dsp:sp>
    <dsp:sp modelId="{6588C9B1-DE19-4626-A20E-D05F597235C4}">
      <dsp:nvSpPr>
        <dsp:cNvPr id="0" name=""/>
        <dsp:cNvSpPr/>
      </dsp:nvSpPr>
      <dsp:spPr>
        <a:xfrm>
          <a:off x="7421507" y="630163"/>
          <a:ext cx="3091011" cy="30910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5400" rIns="170109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Brennbare Stoffe werden nach Brandklassen unterschieden.</a:t>
          </a:r>
          <a:endParaRPr lang="de-DE" sz="2000" kern="1200"/>
        </a:p>
      </dsp:txBody>
      <dsp:txXfrm>
        <a:off x="7874175" y="1082831"/>
        <a:ext cx="2185675" cy="218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45DF-DBDE-43D3-9BBB-066664CBBEB0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D253-7618-4B1D-ABC8-DC23B8B22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7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D253-7618-4B1D-ABC8-DC23B8B22FC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68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2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86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8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9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22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8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6319-DB68-43B6-A71B-9B6D409EDC56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625" y="1128604"/>
            <a:ext cx="10515600" cy="5493869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solidFill>
                  <a:schemeClr val="bg2">
                    <a:lumMod val="50000"/>
                  </a:schemeClr>
                </a:solidFill>
              </a:rPr>
              <a:t>Schön, dass ihr da seid!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000" b="1" dirty="0" smtClean="0">
                <a:solidFill>
                  <a:schemeClr val="bg2">
                    <a:lumMod val="50000"/>
                  </a:schemeClr>
                </a:solidFill>
              </a:rPr>
              <a:t>Wir freuen uns auf einen spannenden Dienst mit Euch!</a:t>
            </a:r>
            <a:endParaRPr lang="de-DE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40" y="0"/>
            <a:ext cx="5227960" cy="3329126"/>
          </a:xfrm>
        </p:spPr>
      </p:pic>
    </p:spTree>
    <p:extLst>
      <p:ext uri="{BB962C8B-B14F-4D97-AF65-F5344CB8AC3E}">
        <p14:creationId xmlns:p14="http://schemas.microsoft.com/office/powerpoint/2010/main" val="2481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095989"/>
              </p:ext>
            </p:extLst>
          </p:nvPr>
        </p:nvGraphicFramePr>
        <p:xfrm>
          <a:off x="765651" y="1985434"/>
          <a:ext cx="10660697" cy="3018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783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08239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58027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39350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970279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1261362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Holz, Papier, Pappe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Benzin,</a:t>
                      </a:r>
                      <a:r>
                        <a:rPr lang="de-DE" baseline="0" dirty="0"/>
                        <a:t> Öle, Paraffin (Kerzenwachs)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Methan, Propan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Magnesium,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Öle und Fette in Kücheneinrichtungen z.B. </a:t>
                      </a:r>
                      <a:r>
                        <a:rPr lang="de-DE" dirty="0" err="1"/>
                        <a:t>Frittierfett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5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Erscheinungsformen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056"/>
            <a:ext cx="5181600" cy="2914475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85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52676"/>
              </p:ext>
            </p:extLst>
          </p:nvPr>
        </p:nvGraphicFramePr>
        <p:xfrm>
          <a:off x="765651" y="1985434"/>
          <a:ext cx="10660697" cy="311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783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08239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58027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Holz, Papier, Pappe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Benzin,</a:t>
                      </a:r>
                      <a:r>
                        <a:rPr lang="de-DE" baseline="0" dirty="0"/>
                        <a:t> Öle, Paraffin (Kerzenwachs)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Methan, Propan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Magnesium,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Öle und Fette in Kücheneinrichtungen z.B. </a:t>
                      </a:r>
                      <a:r>
                        <a:rPr lang="de-DE" dirty="0" err="1"/>
                        <a:t>Frittierfett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Glut und 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057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920" y="1550586"/>
            <a:ext cx="4234841" cy="1225680"/>
          </a:xfrm>
        </p:spPr>
        <p:txBody>
          <a:bodyPr>
            <a:normAutofit/>
          </a:bodyPr>
          <a:lstStyle/>
          <a:p>
            <a:r>
              <a:rPr lang="de-DE" sz="7200" b="1" dirty="0" err="1" smtClean="0">
                <a:solidFill>
                  <a:schemeClr val="bg2">
                    <a:lumMod val="50000"/>
                  </a:schemeClr>
                </a:solidFill>
              </a:rPr>
              <a:t>Fire</a:t>
            </a:r>
            <a:r>
              <a:rPr lang="de-DE" sz="7200" b="1" dirty="0" smtClean="0">
                <a:solidFill>
                  <a:schemeClr val="bg2">
                    <a:lumMod val="50000"/>
                  </a:schemeClr>
                </a:solidFill>
              </a:rPr>
              <a:t>-abend</a:t>
            </a:r>
            <a:endParaRPr lang="de-DE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1908" y="2827439"/>
            <a:ext cx="7854864" cy="93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Bis zum nächsten Dienst!</a:t>
            </a:r>
            <a:endParaRPr lang="de-DE" sz="6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3" y="4553294"/>
            <a:ext cx="1741408" cy="18624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3" y="4165773"/>
            <a:ext cx="2330885" cy="23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Spiel zum Beginn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73" y="1935305"/>
            <a:ext cx="7346317" cy="402370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8224" y="3415949"/>
            <a:ext cx="4815840" cy="137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b="1" dirty="0">
                <a:solidFill>
                  <a:schemeClr val="accent2"/>
                </a:solidFill>
              </a:rPr>
              <a:t>„Holt etwas…“ 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89" y="-36945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2353" y="310278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Brennen</a:t>
            </a:r>
          </a:p>
          <a:p>
            <a:pPr marL="0" indent="0" algn="ctr">
              <a:buNone/>
            </a:pPr>
            <a:r>
              <a:rPr lang="de-DE" sz="2400" dirty="0" smtClean="0"/>
              <a:t>Was ist eigentlich ein Brand?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99" y="1779049"/>
            <a:ext cx="262150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1574" y="2775816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1. Wie entsteht Feuer?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Verbrennungsdreieck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4657" y="18167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1048011" y="2058220"/>
            <a:ext cx="5047989" cy="3645074"/>
            <a:chOff x="3572005" y="2024593"/>
            <a:chExt cx="5047989" cy="364507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3572005" y="2024593"/>
              <a:ext cx="5047989" cy="3645074"/>
              <a:chOff x="3572005" y="2178757"/>
              <a:chExt cx="5047989" cy="3645074"/>
            </a:xfrm>
          </p:grpSpPr>
          <p:sp>
            <p:nvSpPr>
              <p:cNvPr id="5" name="Gleichschenkliges Dreieck 4"/>
              <p:cNvSpPr/>
              <p:nvPr/>
            </p:nvSpPr>
            <p:spPr>
              <a:xfrm>
                <a:off x="3572005" y="2178757"/>
                <a:ext cx="5047989" cy="3645074"/>
              </a:xfrm>
              <a:prstGeom prst="triangl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881" y="2985983"/>
                <a:ext cx="3344235" cy="2411517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>
                <a:endCxn id="5" idx="2"/>
              </p:cNvCxnSpPr>
              <p:nvPr/>
            </p:nvCxnSpPr>
            <p:spPr>
              <a:xfrm flipH="1">
                <a:off x="3572005" y="5397500"/>
                <a:ext cx="851876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/>
              <p:cNvCxnSpPr>
                <a:endCxn id="5" idx="4"/>
              </p:cNvCxnSpPr>
              <p:nvPr/>
            </p:nvCxnSpPr>
            <p:spPr>
              <a:xfrm>
                <a:off x="7768116" y="5397500"/>
                <a:ext cx="851878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xplosion 2 43"/>
              <p:cNvSpPr/>
              <p:nvPr/>
            </p:nvSpPr>
            <p:spPr>
              <a:xfrm>
                <a:off x="5177155" y="3833614"/>
                <a:ext cx="1739085" cy="1493929"/>
              </a:xfrm>
              <a:prstGeom prst="irregularSeal2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xplosion 2 41"/>
              <p:cNvSpPr/>
              <p:nvPr/>
            </p:nvSpPr>
            <p:spPr>
              <a:xfrm>
                <a:off x="5485080" y="4059588"/>
                <a:ext cx="1099719" cy="1000130"/>
              </a:xfrm>
              <a:prstGeom prst="irregularSeal2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8" name="Gerader Verbinder 47"/>
            <p:cNvCxnSpPr>
              <a:stCxn id="6" idx="0"/>
              <a:endCxn id="5" idx="0"/>
            </p:cNvCxnSpPr>
            <p:nvPr/>
          </p:nvCxnSpPr>
          <p:spPr>
            <a:xfrm flipV="1">
              <a:off x="6095999" y="2024593"/>
              <a:ext cx="1" cy="8072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6514163" y="3514266"/>
            <a:ext cx="436832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MERKE!	Will man das Feuer löschen, …</a:t>
            </a:r>
          </a:p>
          <a:p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007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Verbrennungsdreieck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4657" y="18167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1048011" y="2058220"/>
            <a:ext cx="5047989" cy="3662741"/>
            <a:chOff x="3572005" y="2024593"/>
            <a:chExt cx="5047989" cy="3662741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3572005" y="2024593"/>
              <a:ext cx="5047989" cy="3662741"/>
              <a:chOff x="3572005" y="2178757"/>
              <a:chExt cx="5047989" cy="3662741"/>
            </a:xfrm>
          </p:grpSpPr>
          <p:sp>
            <p:nvSpPr>
              <p:cNvPr id="5" name="Gleichschenkliges Dreieck 4"/>
              <p:cNvSpPr/>
              <p:nvPr/>
            </p:nvSpPr>
            <p:spPr>
              <a:xfrm>
                <a:off x="3572005" y="2178757"/>
                <a:ext cx="5047989" cy="3645074"/>
              </a:xfrm>
              <a:prstGeom prst="triangl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881" y="2985983"/>
                <a:ext cx="3344235" cy="2411517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>
                <a:endCxn id="5" idx="2"/>
              </p:cNvCxnSpPr>
              <p:nvPr/>
            </p:nvCxnSpPr>
            <p:spPr>
              <a:xfrm flipH="1">
                <a:off x="3572005" y="5397500"/>
                <a:ext cx="851876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/>
              <p:cNvCxnSpPr>
                <a:endCxn id="5" idx="4"/>
              </p:cNvCxnSpPr>
              <p:nvPr/>
            </p:nvCxnSpPr>
            <p:spPr>
              <a:xfrm>
                <a:off x="7768116" y="5397500"/>
                <a:ext cx="851878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 rot="18240793">
                <a:off x="4294556" y="3865636"/>
                <a:ext cx="1455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Sauerstoff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 rot="3300044">
                <a:off x="6619049" y="3960910"/>
                <a:ext cx="1114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Wärme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919568" y="5379833"/>
                <a:ext cx="2352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Brennbarer Stoff</a:t>
                </a:r>
              </a:p>
            </p:txBody>
          </p:sp>
          <p:sp>
            <p:nvSpPr>
              <p:cNvPr id="44" name="Explosion 2 43"/>
              <p:cNvSpPr/>
              <p:nvPr/>
            </p:nvSpPr>
            <p:spPr>
              <a:xfrm>
                <a:off x="5177155" y="3833614"/>
                <a:ext cx="1739085" cy="1493929"/>
              </a:xfrm>
              <a:prstGeom prst="irregularSeal2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xplosion 2 41"/>
              <p:cNvSpPr/>
              <p:nvPr/>
            </p:nvSpPr>
            <p:spPr>
              <a:xfrm>
                <a:off x="5485080" y="4059588"/>
                <a:ext cx="1099719" cy="1000130"/>
              </a:xfrm>
              <a:prstGeom prst="irregularSeal2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8" name="Gerader Verbinder 47"/>
            <p:cNvCxnSpPr>
              <a:stCxn id="6" idx="0"/>
              <a:endCxn id="5" idx="0"/>
            </p:cNvCxnSpPr>
            <p:nvPr/>
          </p:nvCxnSpPr>
          <p:spPr>
            <a:xfrm flipV="1">
              <a:off x="6095999" y="2024593"/>
              <a:ext cx="1" cy="8072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/>
          <p:cNvSpPr txBox="1"/>
          <p:nvPr/>
        </p:nvSpPr>
        <p:spPr>
          <a:xfrm>
            <a:off x="2319577" y="3757326"/>
            <a:ext cx="2504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das </a:t>
            </a:r>
          </a:p>
          <a:p>
            <a:pPr algn="ctr"/>
            <a:r>
              <a:rPr lang="de-DE" sz="2400" b="1" dirty="0"/>
              <a:t>richtige </a:t>
            </a:r>
          </a:p>
          <a:p>
            <a:pPr algn="ctr"/>
            <a:r>
              <a:rPr lang="de-DE" sz="2400" b="1" dirty="0"/>
              <a:t>Mengenverhältnis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14163" y="3514266"/>
            <a:ext cx="437793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MERKE!	Will man das Feuer löschen, muss </a:t>
            </a:r>
          </a:p>
          <a:p>
            <a:r>
              <a:rPr lang="de-DE" b="1" dirty="0" smtClean="0"/>
              <a:t>	man ihm einen der drei Faktoren </a:t>
            </a:r>
          </a:p>
          <a:p>
            <a:r>
              <a:rPr lang="de-DE" b="1" dirty="0"/>
              <a:t>	</a:t>
            </a:r>
            <a:r>
              <a:rPr lang="de-DE" b="1" dirty="0" smtClean="0"/>
              <a:t>entziehen!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1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19824"/>
            <a:ext cx="5249111" cy="1030313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821574" y="2775816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</a:t>
            </a:r>
            <a:r>
              <a:rPr lang="de-DE" dirty="0" smtClean="0"/>
              <a:t>. Was brennt und wie brennt es?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3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Stoffe brennen?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19824"/>
            <a:ext cx="5249111" cy="1030313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17300"/>
              </p:ext>
            </p:extLst>
          </p:nvPr>
        </p:nvGraphicFramePr>
        <p:xfrm>
          <a:off x="894806" y="1581813"/>
          <a:ext cx="10458994" cy="49147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29497">
                  <a:extLst>
                    <a:ext uri="{9D8B030D-6E8A-4147-A177-3AD203B41FA5}">
                      <a16:colId xmlns:a16="http://schemas.microsoft.com/office/drawing/2014/main" val="3209637565"/>
                    </a:ext>
                  </a:extLst>
                </a:gridCol>
                <a:gridCol w="5229497">
                  <a:extLst>
                    <a:ext uri="{9D8B030D-6E8A-4147-A177-3AD203B41FA5}">
                      <a16:colId xmlns:a16="http://schemas.microsoft.com/office/drawing/2014/main" val="4257244630"/>
                    </a:ext>
                  </a:extLst>
                </a:gridCol>
              </a:tblGrid>
              <a:tr h="6884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BRENNT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BRENNT</a:t>
                      </a:r>
                      <a:r>
                        <a:rPr lang="de-DE" baseline="0" dirty="0" smtClean="0"/>
                        <a:t> NICHT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894382"/>
                  </a:ext>
                </a:extLst>
              </a:tr>
              <a:tr h="42263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20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217633"/>
              </p:ext>
            </p:extLst>
          </p:nvPr>
        </p:nvGraphicFramePr>
        <p:xfrm>
          <a:off x="765651" y="1985432"/>
          <a:ext cx="10755789" cy="3337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2632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92632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92632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23476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79817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74600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358757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924023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1230283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817053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Breitbild</PresentationFormat>
  <Paragraphs>94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Schön, dass ihr da seid! Wir freuen uns auf einen spannenden Dienst mit Euch!</vt:lpstr>
      <vt:lpstr>Ein Spiel zum Beginn</vt:lpstr>
      <vt:lpstr>PowerPoint-Präsentation</vt:lpstr>
      <vt:lpstr>1. Wie entsteht Feuer?</vt:lpstr>
      <vt:lpstr>Verbrennungsdreieck</vt:lpstr>
      <vt:lpstr>Verbrennungsdreieck</vt:lpstr>
      <vt:lpstr>PowerPoint-Präsentation</vt:lpstr>
      <vt:lpstr>Welche Stoffe brennen?</vt:lpstr>
      <vt:lpstr>Brandklassen</vt:lpstr>
      <vt:lpstr>Brandklassen</vt:lpstr>
      <vt:lpstr>Erscheinungsformen</vt:lpstr>
      <vt:lpstr>Brandklassen</vt:lpstr>
      <vt:lpstr>Zusammenfassung</vt:lpstr>
      <vt:lpstr>Fire-abend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Banaszkiewicz</dc:creator>
  <cp:lastModifiedBy>Pauline Thonig</cp:lastModifiedBy>
  <cp:revision>68</cp:revision>
  <dcterms:created xsi:type="dcterms:W3CDTF">2020-09-11T11:30:43Z</dcterms:created>
  <dcterms:modified xsi:type="dcterms:W3CDTF">2021-03-12T18:30:54Z</dcterms:modified>
</cp:coreProperties>
</file>